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81" r:id="rId3"/>
    <p:sldId id="268" r:id="rId4"/>
    <p:sldId id="269" r:id="rId5"/>
    <p:sldId id="267" r:id="rId6"/>
    <p:sldId id="266" r:id="rId7"/>
    <p:sldId id="257" r:id="rId8"/>
    <p:sldId id="258" r:id="rId9"/>
    <p:sldId id="259" r:id="rId10"/>
    <p:sldId id="260" r:id="rId11"/>
    <p:sldId id="261" r:id="rId12"/>
    <p:sldId id="262" r:id="rId13"/>
    <p:sldId id="263" r:id="rId14"/>
    <p:sldId id="264"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tretch>
            <a:fillRect/>
          </a:stretch>
        </p:blipFill>
        <p:spPr>
          <a:xfrm>
            <a:off x="0" y="0"/>
            <a:ext cx="12192000" cy="6858000"/>
          </a:xfrm>
          <a:prstGeom prst="rect">
            <a:avLst/>
          </a:prstGeom>
          <a:noFill/>
          <a:ln w="9525">
            <a:noFill/>
          </a:ln>
        </p:spPr>
      </p:pic>
      <p:sp>
        <p:nvSpPr>
          <p:cNvPr id="2051" name="Rectangle 3"/>
          <p:cNvSpPr>
            <a:spLocks noGrp="1" noChangeArrowheads="1"/>
          </p:cNvSpPr>
          <p:nvPr>
            <p:ph type="ctrTitle"/>
          </p:nvPr>
        </p:nvSpPr>
        <p:spPr>
          <a:xfrm>
            <a:off x="2063751" y="1701800"/>
            <a:ext cx="9211733" cy="1082675"/>
          </a:xfrm>
        </p:spPr>
        <p:txBody>
          <a:bodyPr/>
          <a:lstStyle>
            <a:lvl1pPr algn="r">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2063751" y="2927350"/>
            <a:ext cx="9218083" cy="1752600"/>
          </a:xfrm>
        </p:spPr>
        <p:txBody>
          <a:bodyPr/>
          <a:lstStyle>
            <a:lvl1pPr marL="0" indent="0" algn="r">
              <a:buFontTx/>
              <a:buNone/>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3"/>
          <p:cNvPicPr>
            <a:picLocks noChangeAspect="1"/>
          </p:cNvPicPr>
          <p:nvPr/>
        </p:nvPicPr>
        <p:blipFill>
          <a:blip r:embed="rId12"/>
          <a:stretch>
            <a:fillRect/>
          </a:stretch>
        </p:blipFill>
        <p:spPr>
          <a:xfrm>
            <a:off x="-8467" y="0"/>
            <a:ext cx="12200467"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37000">
              <a:srgbClr val="ADBCC9">
                <a:alpha val="100000"/>
              </a:srgbClr>
            </a:gs>
            <a:gs pos="0">
              <a:schemeClr val="accent3"/>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p:sp>
        <p:nvSpPr>
          <p:cNvPr id="2" name="Title 1"/>
          <p:cNvSpPr>
            <a:spLocks noGrp="1"/>
          </p:cNvSpPr>
          <p:nvPr>
            <p:ph type="title"/>
          </p:nvPr>
        </p:nvSpPr>
        <p:spPr>
          <a:xfrm>
            <a:off x="3319145" y="1854200"/>
            <a:ext cx="6017895" cy="1104265"/>
          </a:xfrm>
        </p:spPr>
        <p:txBody>
          <a:bodyPr>
            <a:normAutofit fontScale="90000"/>
            <a:scene3d>
              <a:camera prst="orthographicFront"/>
              <a:lightRig rig="threePt" dir="t"/>
            </a:scene3d>
          </a:bodyPr>
          <a:p>
            <a:r>
              <a:rPr lang="en-US">
                <a:ln w="22225">
                  <a:solidFill>
                    <a:schemeClr val="accent2"/>
                  </a:solidFill>
                  <a:prstDash val="solid"/>
                </a:ln>
                <a:solidFill>
                  <a:schemeClr val="accent2">
                    <a:lumMod val="40000"/>
                    <a:lumOff val="60000"/>
                  </a:schemeClr>
                </a:solidFill>
                <a:effectLst/>
              </a:rPr>
              <a:t>THIS PAPER PRESENTATION</a:t>
            </a:r>
            <a:br>
              <a:rPr lang="en-US">
                <a:ln w="22225">
                  <a:solidFill>
                    <a:schemeClr val="accent2"/>
                  </a:solidFill>
                  <a:prstDash val="solid"/>
                </a:ln>
                <a:solidFill>
                  <a:schemeClr val="accent2">
                    <a:lumMod val="40000"/>
                    <a:lumOff val="60000"/>
                  </a:schemeClr>
                </a:solidFill>
                <a:effectLst/>
              </a:rPr>
            </a:br>
            <a:r>
              <a:rPr lang="en-US">
                <a:ln w="22225">
                  <a:solidFill>
                    <a:schemeClr val="accent2"/>
                  </a:solidFill>
                  <a:prstDash val="solid"/>
                </a:ln>
                <a:solidFill>
                  <a:schemeClr val="accent2">
                    <a:lumMod val="40000"/>
                    <a:lumOff val="60000"/>
                  </a:schemeClr>
                </a:solidFill>
                <a:effectLst/>
              </a:rPr>
              <a:t>		BY</a:t>
            </a:r>
            <a:endParaRPr lang="en-US">
              <a:ln w="22225">
                <a:solidFill>
                  <a:schemeClr val="accent2"/>
                </a:solidFill>
                <a:prstDash val="solid"/>
              </a:ln>
              <a:solidFill>
                <a:schemeClr val="accent2">
                  <a:lumMod val="40000"/>
                  <a:lumOff val="60000"/>
                </a:schemeClr>
              </a:solidFill>
              <a:effectLst/>
            </a:endParaRPr>
          </a:p>
        </p:txBody>
      </p:sp>
      <p:sp>
        <p:nvSpPr>
          <p:cNvPr id="3" name="Content Placeholder 2"/>
          <p:cNvSpPr>
            <a:spLocks noGrp="1"/>
          </p:cNvSpPr>
          <p:nvPr>
            <p:ph idx="1"/>
          </p:nvPr>
        </p:nvSpPr>
        <p:spPr>
          <a:xfrm>
            <a:off x="3505835" y="2958465"/>
            <a:ext cx="8080375" cy="5405755"/>
          </a:xfrm>
        </p:spPr>
        <p:txBody>
          <a:bodyPr>
            <a:scene3d>
              <a:camera prst="orthographicFront"/>
              <a:lightRig rig="threePt" dir="t"/>
            </a:scene3d>
          </a:bodyPr>
          <a:p>
            <a:r>
              <a:rPr lang="en-US">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M.HARIHARAN </a:t>
            </a:r>
            <a:endParaRPr lang="en-US">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r>
              <a:rPr lang="en-US">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B.TECH.AGRICULTURAL</a:t>
            </a:r>
            <a:endParaRPr lang="en-US">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r>
              <a:rPr lang="en-US">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INDRA GANESAN COLLEGE OF ENGINEERING</a:t>
            </a:r>
            <a:endParaRPr lang="en-US">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endParaRPr lang="en-US">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Wrangling</a:t>
            </a:r>
            <a:endParaRPr lang="en-US"/>
          </a:p>
        </p:txBody>
      </p:sp>
      <p:sp>
        <p:nvSpPr>
          <p:cNvPr id="3" name="Content Placeholder 2"/>
          <p:cNvSpPr>
            <a:spLocks noGrp="1"/>
          </p:cNvSpPr>
          <p:nvPr>
            <p:ph idx="1"/>
          </p:nvPr>
        </p:nvSpPr>
        <p:spPr/>
        <p:txBody>
          <a:bodyPr/>
          <a:p>
            <a:r>
              <a:rPr lang="en-US"/>
              <a:t> Data wrangling involves the process of cleaning, transforming, and organizing raw data into a format suitable for analysis. This often involves tasks such as handling missing data, dealing with outliers, and merging data from different sources.</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Visualization</a:t>
            </a:r>
            <a:endParaRPr lang="en-US"/>
          </a:p>
        </p:txBody>
      </p:sp>
      <p:sp>
        <p:nvSpPr>
          <p:cNvPr id="3" name="Content Placeholder 2"/>
          <p:cNvSpPr>
            <a:spLocks noGrp="1"/>
          </p:cNvSpPr>
          <p:nvPr>
            <p:ph idx="1"/>
          </p:nvPr>
        </p:nvSpPr>
        <p:spPr/>
        <p:txBody>
          <a:bodyPr/>
          <a:p>
            <a:r>
              <a:rPr lang="en-US"/>
              <a:t>Data visualization is the graphical representation of data and information. It's an essential part of data science for understanding patterns, trends, and relationships within the data. Tools like matplotlib, seaborn, and ggplot2 are commonly used for creating visualizations.</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Analysis</a:t>
            </a:r>
            <a:endParaRPr lang="en-US"/>
          </a:p>
        </p:txBody>
      </p:sp>
      <p:sp>
        <p:nvSpPr>
          <p:cNvPr id="3" name="Content Placeholder 2"/>
          <p:cNvSpPr>
            <a:spLocks noGrp="1"/>
          </p:cNvSpPr>
          <p:nvPr>
            <p:ph idx="1"/>
          </p:nvPr>
        </p:nvSpPr>
        <p:spPr/>
        <p:txBody>
          <a:bodyPr/>
          <a:p>
            <a:r>
              <a:rPr lang="en-US"/>
              <a:t>Data analysis involves applying statistical techniques and machine learning algorithms to extract insights and knowledge from data. This includes exploratory data analysis (EDA), hypothesis testing, and building predictive models.</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Big Data Technologies</a:t>
            </a:r>
            <a:endParaRPr lang="en-US"/>
          </a:p>
        </p:txBody>
      </p:sp>
      <p:sp>
        <p:nvSpPr>
          <p:cNvPr id="3" name="Content Placeholder 2"/>
          <p:cNvSpPr>
            <a:spLocks noGrp="1"/>
          </p:cNvSpPr>
          <p:nvPr>
            <p:ph idx="1"/>
          </p:nvPr>
        </p:nvSpPr>
        <p:spPr/>
        <p:txBody>
          <a:bodyPr/>
          <a:p>
            <a:r>
              <a:rPr lang="en-US"/>
              <a:t>With the increasing volume and complexity of data, knowledge of big data technologies such as Hadoop, Spark, and distributed computing frameworks becomes essential for handling large-scale datasets efficiently.</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0"/>
            <a:ext cx="12192635" cy="6858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635"/>
            <a:ext cx="12192000" cy="66560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Content Placeholder 5"/>
          <p:cNvPicPr>
            <a:picLocks noChangeAspect="1"/>
          </p:cNvPicPr>
          <p:nvPr>
            <p:ph idx="1"/>
          </p:nvPr>
        </p:nvPicPr>
        <p:blipFill>
          <a:blip r:embed="rId1"/>
          <a:stretch>
            <a:fillRect/>
          </a:stretch>
        </p:blipFill>
        <p:spPr>
          <a:xfrm>
            <a:off x="130810" y="635"/>
            <a:ext cx="12061825" cy="70472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635"/>
            <a:ext cx="12190095" cy="68573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Content Placeholder 7"/>
          <p:cNvPicPr>
            <a:picLocks noChangeAspect="1"/>
          </p:cNvPicPr>
          <p:nvPr>
            <p:ph idx="1"/>
          </p:nvPr>
        </p:nvPicPr>
        <p:blipFill>
          <a:blip r:embed="rId1"/>
          <a:stretch>
            <a:fillRect/>
          </a:stretch>
        </p:blipFill>
        <p:spPr>
          <a:xfrm>
            <a:off x="0" y="156210"/>
            <a:ext cx="12192000" cy="68237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chor="ctr" anchorCtr="0"/>
          <a:p>
            <a:pPr algn="ctr" fontAlgn="b"/>
            <a:r>
              <a:rPr lang="en-US" sz="4800" b="1">
                <a:ln>
                  <a:solidFill>
                    <a:schemeClr val="tx1"/>
                  </a:solidFill>
                </a:ln>
                <a:solidFill>
                  <a:schemeClr val="tx1"/>
                </a:solidFill>
              </a:rPr>
              <a:t>Datascience Funtamentals</a:t>
            </a:r>
            <a:endParaRPr lang="en-US" sz="4800" b="1">
              <a:ln>
                <a:solidFill>
                  <a:schemeClr val="tx1"/>
                </a:solidFill>
              </a:ln>
              <a:solidFill>
                <a:schemeClr val="tx1"/>
              </a:solidFill>
            </a:endParaRPr>
          </a:p>
        </p:txBody>
      </p:sp>
      <p:sp>
        <p:nvSpPr>
          <p:cNvPr id="3" name="Content Placeholder 2"/>
          <p:cNvSpPr>
            <a:spLocks noGrp="1"/>
          </p:cNvSpPr>
          <p:nvPr>
            <p:ph idx="1"/>
          </p:nvPr>
        </p:nvSpPr>
        <p:spPr/>
        <p:txBody>
          <a:bodyPr/>
          <a:p>
            <a:r>
              <a:rPr lang="en-US" b="1"/>
              <a:t>Statistics</a:t>
            </a:r>
            <a:endParaRPr lang="en-US" b="1"/>
          </a:p>
          <a:p>
            <a:r>
              <a:rPr lang="en-US" b="1"/>
              <a:t>Machine Learning:</a:t>
            </a:r>
            <a:endParaRPr lang="en-US" b="1"/>
          </a:p>
          <a:p>
            <a:r>
              <a:rPr lang="en-US" b="1"/>
              <a:t>Data Wrangling</a:t>
            </a:r>
            <a:endParaRPr lang="en-US" b="1"/>
          </a:p>
          <a:p>
            <a:r>
              <a:rPr lang="en-US" b="1"/>
              <a:t>Data Visualization</a:t>
            </a:r>
            <a:endParaRPr lang="en-US" b="1"/>
          </a:p>
          <a:p>
            <a:r>
              <a:rPr lang="en-US" b="1"/>
              <a:t>Data Analysis</a:t>
            </a:r>
            <a:endParaRPr lang="en-US" b="1"/>
          </a:p>
          <a:p>
            <a:r>
              <a:rPr lang="en-US" b="1"/>
              <a:t>Big Data Technologies</a:t>
            </a:r>
            <a:endParaRPr lang="en-US"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ln>
                  <a:solidFill>
                    <a:schemeClr val="tx1"/>
                  </a:solidFill>
                </a:ln>
                <a:solidFill>
                  <a:schemeClr val="tx1"/>
                </a:solidFill>
                <a:sym typeface="+mn-ea"/>
              </a:rPr>
              <a:t>Statistics</a:t>
            </a:r>
            <a:endParaRPr lang="en-US" b="1">
              <a:ln>
                <a:solidFill>
                  <a:schemeClr val="tx1"/>
                </a:solidFill>
              </a:ln>
              <a:solidFill>
                <a:schemeClr val="tx1"/>
              </a:solidFill>
              <a:sym typeface="+mn-ea"/>
            </a:endParaRPr>
          </a:p>
        </p:txBody>
      </p:sp>
      <p:sp>
        <p:nvSpPr>
          <p:cNvPr id="3" name="Content Placeholder 2"/>
          <p:cNvSpPr>
            <a:spLocks noGrp="1"/>
          </p:cNvSpPr>
          <p:nvPr>
            <p:ph idx="1"/>
          </p:nvPr>
        </p:nvSpPr>
        <p:spPr/>
        <p:txBody>
          <a:bodyPr/>
          <a:p>
            <a:r>
              <a:rPr lang="en-US"/>
              <a:t>Understanding statistical concepts is crucial in data science. This includes probability distributions, hypothesis testing, regression analysis, and more. Statistics provides the foundation for making inferences and drawing conclusions from data.</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olidFill>
                  <a:schemeClr val="tx1"/>
                </a:solidFill>
                <a:effectLst>
                  <a:outerShdw blurRad="38100" dist="19050" dir="2700000" algn="tl" rotWithShape="0">
                    <a:schemeClr val="dk1">
                      <a:alpha val="40000"/>
                    </a:schemeClr>
                  </a:outerShdw>
                </a:effectLst>
                <a:sym typeface="+mn-ea"/>
              </a:rPr>
              <a:t>Machine Learning</a:t>
            </a:r>
            <a:endParaRPr lang="en-US" b="1">
              <a:solidFill>
                <a:schemeClr val="tx1"/>
              </a:solidFill>
              <a:effectLst>
                <a:outerShdw blurRad="38100" dist="19050" dir="2700000" algn="tl" rotWithShape="0">
                  <a:schemeClr val="dk1">
                    <a:alpha val="40000"/>
                  </a:schemeClr>
                </a:outerShdw>
              </a:effectLst>
              <a:sym typeface="+mn-ea"/>
            </a:endParaRPr>
          </a:p>
        </p:txBody>
      </p:sp>
      <p:sp>
        <p:nvSpPr>
          <p:cNvPr id="3" name="Content Placeholder 2"/>
          <p:cNvSpPr>
            <a:spLocks noGrp="1"/>
          </p:cNvSpPr>
          <p:nvPr>
            <p:ph idx="1"/>
          </p:nvPr>
        </p:nvSpPr>
        <p:spPr/>
        <p:txBody>
          <a:bodyPr/>
          <a:p>
            <a:r>
              <a:rPr lang="en-US"/>
              <a:t>Machine learning is a subset of artificial intelligence that focuses on algorithms and statistical models that enable computers to learn from and make predictions or decisions based on data. This includes supervised learning, unsupervised learning, and reinforcement learning techniques.</a:t>
            </a:r>
            <a:endParaRPr lang="en-US"/>
          </a:p>
        </p:txBody>
      </p:sp>
    </p:spTree>
  </p:cSld>
  <p:clrMapOvr>
    <a:masterClrMapping/>
  </p:clrMapOvr>
</p:sld>
</file>

<file path=ppt/theme/theme1.xml><?xml version="1.0" encoding="utf-8"?>
<a:theme xmlns:a="http://schemas.openxmlformats.org/drawingml/2006/main" name="Gear Drives">
  <a:themeElements>
    <a:clrScheme name="Gear Drives 13">
      <a:dk1>
        <a:srgbClr val="000000"/>
      </a:dk1>
      <a:lt1>
        <a:srgbClr val="FFFFFF"/>
      </a:lt1>
      <a:dk2>
        <a:srgbClr val="000000"/>
      </a:dk2>
      <a:lt2>
        <a:srgbClr val="969696"/>
      </a:lt2>
      <a:accent1>
        <a:srgbClr val="5F5F5F"/>
      </a:accent1>
      <a:accent2>
        <a:srgbClr val="969696"/>
      </a:accent2>
      <a:accent3>
        <a:srgbClr val="FFFFFF"/>
      </a:accent3>
      <a:accent4>
        <a:srgbClr val="000000"/>
      </a:accent4>
      <a:accent5>
        <a:srgbClr val="B6B6B6"/>
      </a:accent5>
      <a:accent6>
        <a:srgbClr val="878787"/>
      </a:accent6>
      <a:hlink>
        <a:srgbClr val="CC3300"/>
      </a:hlink>
      <a:folHlink>
        <a:srgbClr val="996600"/>
      </a:folHlink>
    </a:clrScheme>
    <a:fontScheme name="Gear Dri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Gear Dri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Gear Dri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Gear Dri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Gear Dri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Gear Dri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Gear Dri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Gear Dri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Gear Dri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Gear Dri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Gear Dri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Gear Dri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Gear Dri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Gear Drives 13">
        <a:dk1>
          <a:srgbClr val="000000"/>
        </a:dk1>
        <a:lt1>
          <a:srgbClr val="FFFFFF"/>
        </a:lt1>
        <a:dk2>
          <a:srgbClr val="000000"/>
        </a:dk2>
        <a:lt2>
          <a:srgbClr val="969696"/>
        </a:lt2>
        <a:accent1>
          <a:srgbClr val="5F5F5F"/>
        </a:accent1>
        <a:accent2>
          <a:srgbClr val="969696"/>
        </a:accent2>
        <a:accent3>
          <a:srgbClr val="FFFFFF"/>
        </a:accent3>
        <a:accent4>
          <a:srgbClr val="000000"/>
        </a:accent4>
        <a:accent5>
          <a:srgbClr val="B6B6B6"/>
        </a:accent5>
        <a:accent6>
          <a:srgbClr val="878787"/>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1798</Words>
  <Application>WPS Presentation</Application>
  <PresentationFormat>Widescreen</PresentationFormat>
  <Paragraphs>40</Paragraphs>
  <Slides>14</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14</vt:i4>
      </vt:variant>
    </vt:vector>
  </HeadingPairs>
  <TitlesOfParts>
    <vt:vector size="21" baseType="lpstr">
      <vt:lpstr>Arial</vt:lpstr>
      <vt:lpstr>SimSun</vt:lpstr>
      <vt:lpstr>Wingdings</vt:lpstr>
      <vt:lpstr>Microsoft YaHei</vt:lpstr>
      <vt:lpstr>Arial Unicode MS</vt:lpstr>
      <vt:lpstr>Calibri</vt:lpstr>
      <vt:lpstr>Gear Drives</vt:lpstr>
      <vt:lpstr>THIS PAPER PRESENTATION 		BY</vt:lpstr>
      <vt:lpstr>PowerPoint 演示文稿</vt:lpstr>
      <vt:lpstr>PowerPoint 演示文稿</vt:lpstr>
      <vt:lpstr>PowerPoint 演示文稿</vt:lpstr>
      <vt:lpstr>PowerPoint 演示文稿</vt:lpstr>
      <vt:lpstr>PowerPoint 演示文稿</vt:lpstr>
      <vt:lpstr>Datascience Funtamentals</vt:lpstr>
      <vt:lpstr>Statistics</vt:lpstr>
      <vt:lpstr>Machine Learning</vt:lpstr>
      <vt:lpstr>Data Wrangling</vt:lpstr>
      <vt:lpstr>Data Visualization</vt:lpstr>
      <vt:lpstr>Data Analysis</vt:lpstr>
      <vt:lpstr>Big Data Technologies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EEE</cp:lastModifiedBy>
  <cp:revision>15</cp:revision>
  <dcterms:created xsi:type="dcterms:W3CDTF">2024-04-05T08:03:00Z</dcterms:created>
  <dcterms:modified xsi:type="dcterms:W3CDTF">2024-04-05T10:00:14Z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0163C122002B4A388309FC516506AD17_13</vt:lpwstr>
  </property>
  <property fmtid="{D5CDD505-2E9C-101B-9397-08002B2CF9AE}" pid="3" name="KSOProductBuildVer">
    <vt:lpwstr>1033-12.2.0.13489</vt:lpwstr>
  </property>
</Properties>
</file>

<file path=docProps/thumbnail.jpeg>
</file>